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2"/>
  </p:notesMasterIdLst>
  <p:sldIdLst>
    <p:sldId id="257" r:id="rId3"/>
    <p:sldId id="504" r:id="rId4"/>
    <p:sldId id="503" r:id="rId5"/>
    <p:sldId id="505" r:id="rId6"/>
    <p:sldId id="436" r:id="rId7"/>
    <p:sldId id="437" r:id="rId8"/>
    <p:sldId id="438" r:id="rId9"/>
    <p:sldId id="439" r:id="rId10"/>
    <p:sldId id="440" r:id="rId11"/>
    <p:sldId id="441" r:id="rId12"/>
    <p:sldId id="495" r:id="rId13"/>
    <p:sldId id="499" r:id="rId14"/>
    <p:sldId id="442" r:id="rId15"/>
    <p:sldId id="443" r:id="rId16"/>
    <p:sldId id="444" r:id="rId17"/>
    <p:sldId id="445" r:id="rId18"/>
    <p:sldId id="496" r:id="rId19"/>
    <p:sldId id="500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97" r:id="rId37"/>
    <p:sldId id="464" r:id="rId38"/>
    <p:sldId id="502" r:id="rId39"/>
    <p:sldId id="465" r:id="rId40"/>
    <p:sldId id="4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11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81B86-9F2F-48B5-92CB-FFB67C39198D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743F4-C4A1-47A1-8567-C33AB02F37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52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08732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257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065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265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2169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2176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9517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970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9423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0768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2896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33405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4543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29933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1313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4057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18856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672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7747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6375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636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1427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1265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6706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32991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903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80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0228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761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31198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93524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wrap="square"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0356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BE83-75B1-4D4B-A734-94C1152D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ECE61-BDC4-43D3-A74E-5D0284C58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E2BE-9D2C-4DDD-96F5-25BE9FDD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013A-4318-4FDA-ABCC-98E2C3A0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264B-9425-4DFB-A8D5-75261F1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40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E88-53B9-448A-9AFC-23965F6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2C63E-5F58-4977-A4D7-E98889085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E16A-9198-4020-BD62-98152B85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B46-5BF7-4930-93C9-409E482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58EF-FF58-4C51-9FB3-DC7D44AD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4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5BC19-278A-48B1-BABB-82C3ADFAE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0781D-1793-4D31-90EE-29DF91C2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EC5F-DC56-4035-8E63-A74D5E2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07E8-200C-419C-BD0C-FB73A081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DCDC-1C88-45D6-9679-C07F3F91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1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74167" y="2336706"/>
            <a:ext cx="11054080" cy="4132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23471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8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20192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553721" y="2346291"/>
            <a:ext cx="5494514" cy="410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57525" marR="0" lvl="0" indent="-88194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92519" marR="0" lvl="1" indent="-116416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5223" marR="0" lvl="2" indent="-6879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143767" y="2346291"/>
            <a:ext cx="5494513" cy="410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57525" marR="0" lvl="0" indent="-88194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92519" marR="0" lvl="1" indent="-116416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•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95223" marR="0" lvl="2" indent="-6879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37582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3758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553720" y="1311743"/>
            <a:ext cx="11084560" cy="583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29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635" y="5713473"/>
            <a:ext cx="8384731" cy="115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1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230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Title Slide - Images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l="-7771" t="26753" r="64277" b="-168"/>
          <a:stretch/>
        </p:blipFill>
        <p:spPr>
          <a:xfrm>
            <a:off x="0" y="1"/>
            <a:ext cx="12192000" cy="66027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545526" y="5124779"/>
            <a:ext cx="6730148" cy="4103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222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-123471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45526" y="3816232"/>
            <a:ext cx="6730148" cy="10920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89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648153" y="4989989"/>
            <a:ext cx="6063077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53" y="536956"/>
            <a:ext cx="2538434" cy="889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49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238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l="-7771" t="26753" r="64277" b="-168"/>
          <a:stretch/>
        </p:blipFill>
        <p:spPr>
          <a:xfrm>
            <a:off x="0" y="1"/>
            <a:ext cx="12192000" cy="660277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000" scaled="0"/>
          </a:gra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52" y="4336019"/>
            <a:ext cx="3592064" cy="125860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35168" y="5731778"/>
            <a:ext cx="3047000" cy="410333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51665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9C28-BC2E-4E16-845C-9795343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699B-DAC3-4602-A241-C7AA2E80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7CE72-4172-46AF-B7B8-3BBD2FA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FFA7-6EC1-400D-ADF6-C70E1790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1114-667F-40CE-A0AB-350B239B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38D-15C3-419F-8CC6-67D76F21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13F5-6421-4B48-89B5-24DEF3BC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4B2F-1C96-4869-839D-1A612ABD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73B6-264D-436C-B7FB-0C4B35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BA67-F2EF-4FD1-996A-F1F91D9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8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FC3A-BD4A-471F-8254-FBF30F10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FE01-2A19-4294-AFED-F93868227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C63E9-CB9A-45F9-B0EA-DA8532944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A57B-6EEF-4FD8-BDBF-30D411F4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D63D-FAC7-4D6D-B7C0-60DEAD04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97E03-D000-4960-8DA4-E9670092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7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FDE4-D966-4264-BC10-B830C187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9A51-F40A-41A7-AED0-9224D6F4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493E-4556-4F26-80B6-C1558E8B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B9A2-15DC-4B0D-94F7-4AE8114F4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C0899-77F8-49BD-A19F-BC8558D8B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583DD-33CE-4EE2-817E-60FAAC0D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236-7717-4991-A0C5-FF24DFC9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AFD9-EC25-464A-8A94-00278687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50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9D04-D959-4669-8AAE-F42A8EC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48A68-DFC0-4C22-A411-ED5EAAB1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E1B9-1CD4-471D-9028-2F19E0C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8E28-CFBC-4DFB-8124-5DED8069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F106-BACF-43E1-8124-C12AC0CE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67A20-6C65-4627-85E3-57149945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340E2-7237-4943-8954-F997C4F7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09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3124-BE50-429E-BCB2-0892F84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FD2-6205-4E26-9F0C-8C57CB73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8EA05-D704-4C67-9155-99D8EB5E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44D0-8DEE-4776-89D8-6E46DDF0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A1874-9E0C-4D20-8A45-AA24CEC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0B87A-6B32-4836-AC5F-31F20914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3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F9EC-E716-4141-969C-27D1602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3B3BF-5F83-4C48-BEA3-8507524C2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D7C5-F12B-4498-9082-44F6CA20C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1CFDC-B872-4317-80B6-1366210F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6ED6-839D-420E-AEB5-87099C0A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9B67-D309-4302-8F3B-F2A8EF9B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2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5320-0C00-4D8A-B9BE-347AC59C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BC40-102A-429F-AE11-36ADC238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16D12-D9C7-432D-A63A-37DDE3AFB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40E6-1682-4468-9AB0-0A6C2EFF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41AC-2DD6-450C-A213-6F8514ED4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5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555271" y="726147"/>
            <a:ext cx="11081461" cy="6565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574892" y="2224853"/>
            <a:ext cx="11054368" cy="43422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56464" y="6428244"/>
            <a:ext cx="645209" cy="229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704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9W_6W5-c1cfuP8Y88TzhIaFaBy7MDCOOMWhfOvAPZFw/edit?tab=t.0#heading=h.gn2dwy84au8u" TargetMode="External"/><Relationship Id="rId2" Type="http://schemas.openxmlformats.org/officeDocument/2006/relationships/hyperlink" Target="https://github.com/hsf-india-december2024" TargetMode="Externa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z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ourses.nvidia.com/cours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ctrTitle"/>
          </p:nvPr>
        </p:nvSpPr>
        <p:spPr>
          <a:xfrm>
            <a:off x="82556" y="64079"/>
            <a:ext cx="12026886" cy="13798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Georgia" panose="02040502050405020303" pitchFamily="18" charset="0"/>
              </a:rPr>
              <a:t>HSF-India HEP Software Workshop at the University of Hyderabad</a:t>
            </a:r>
            <a:br>
              <a:rPr lang="en-IN" sz="36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IN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Introduction to parallel programming</a:t>
            </a:r>
            <a:endParaRPr lang="en-I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1"/>
          </p:nvPr>
        </p:nvSpPr>
        <p:spPr>
          <a:xfrm>
            <a:off x="591059" y="5746346"/>
            <a:ext cx="11360800" cy="1047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60000"/>
              </a:lnSpc>
              <a:spcBef>
                <a:spcPts val="0"/>
              </a:spcBef>
              <a:buSzPct val="47222"/>
            </a:pPr>
            <a:r>
              <a:rPr lang="en" sz="2800" b="1" u="sng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Brij Kishor Jashal</a:t>
            </a:r>
            <a:endParaRPr lang="en" sz="2800" b="1" u="sng" dirty="0">
              <a:latin typeface="Georgia" panose="02040502050405020303" pitchFamily="18" charset="0"/>
              <a:ea typeface="Georgia"/>
              <a:cs typeface="Georgia"/>
            </a:endParaRPr>
          </a:p>
          <a:p>
            <a:pPr>
              <a:lnSpc>
                <a:spcPct val="60000"/>
              </a:lnSpc>
              <a:spcBef>
                <a:spcPts val="0"/>
              </a:spcBef>
            </a:pPr>
            <a:endParaRPr lang="en-IN" sz="2800" b="1" dirty="0">
              <a:latin typeface="Georgia" panose="02040502050405020303" pitchFamily="18" charset="0"/>
              <a:ea typeface="Georgia"/>
              <a:cs typeface="Calibri"/>
            </a:endParaRPr>
          </a:p>
          <a:p>
            <a:pPr>
              <a:lnSpc>
                <a:spcPct val="60000"/>
              </a:lnSpc>
              <a:spcBef>
                <a:spcPts val="0"/>
              </a:spcBef>
              <a:buSzPct val="46750"/>
            </a:pPr>
            <a:r>
              <a:rPr lang="en-IN" sz="2800" dirty="0">
                <a:latin typeface="Georgia" panose="02040502050405020303" pitchFamily="18" charset="0"/>
                <a:ea typeface="Calibri"/>
                <a:cs typeface="Calibri"/>
              </a:rPr>
              <a:t>Rutherford Appleton Lab, UK</a:t>
            </a:r>
          </a:p>
        </p:txBody>
      </p:sp>
      <p:pic>
        <p:nvPicPr>
          <p:cNvPr id="7" name="Picture 6" descr="A lake surrounded by trees and buildings&#10;&#10;Description automatically generated">
            <a:extLst>
              <a:ext uri="{FF2B5EF4-FFF2-40B4-BE49-F238E27FC236}">
                <a16:creationId xmlns:a16="http://schemas.microsoft.com/office/drawing/2014/main" id="{966AC3CD-B2A1-A1A1-4DC1-4A8241C9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4"/>
          <a:stretch/>
        </p:blipFill>
        <p:spPr>
          <a:xfrm>
            <a:off x="2415354" y="1435523"/>
            <a:ext cx="7230676" cy="4032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BF3A9-3266-3D06-BBAB-313D1DFB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" y="1451063"/>
            <a:ext cx="2264430" cy="1400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218E-466F-DA1B-4B2C-059F9B93A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59" y="2891773"/>
            <a:ext cx="2291932" cy="1731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B629D2-63BF-6B2F-8C9C-03E510346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8" y="1451063"/>
            <a:ext cx="2490311" cy="1489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0E3AA8-5F01-CBF9-0A23-03F38110CB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019"/>
          <a:stretch/>
        </p:blipFill>
        <p:spPr>
          <a:xfrm>
            <a:off x="9834780" y="2989906"/>
            <a:ext cx="2213188" cy="1535147"/>
          </a:xfrm>
          <a:prstGeom prst="rect">
            <a:avLst/>
          </a:prstGeom>
        </p:spPr>
      </p:pic>
      <p:pic>
        <p:nvPicPr>
          <p:cNvPr id="18" name="Picture 17" descr="A leopard walking on a rock&#10;&#10;Description automatically generated">
            <a:extLst>
              <a:ext uri="{FF2B5EF4-FFF2-40B4-BE49-F238E27FC236}">
                <a16:creationId xmlns:a16="http://schemas.microsoft.com/office/drawing/2014/main" id="{3E61AABE-C658-1A78-606B-2066BD04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40" y="4574073"/>
            <a:ext cx="2477267" cy="1393014"/>
          </a:xfrm>
          <a:prstGeom prst="rect">
            <a:avLst/>
          </a:prstGeom>
        </p:spPr>
      </p:pic>
      <p:pic>
        <p:nvPicPr>
          <p:cNvPr id="20" name="Picture 19" descr="A snake on the grass&#10;&#10;Description automatically generated">
            <a:extLst>
              <a:ext uri="{FF2B5EF4-FFF2-40B4-BE49-F238E27FC236}">
                <a16:creationId xmlns:a16="http://schemas.microsoft.com/office/drawing/2014/main" id="{A4C23EBB-6B94-64B2-0024-8F9D12C7B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9" y="4698070"/>
            <a:ext cx="2291932" cy="1342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BF5B3-3377-3321-05FE-406AC3135671}"/>
              </a:ext>
            </a:extLst>
          </p:cNvPr>
          <p:cNvSpPr txBox="1"/>
          <p:nvPr/>
        </p:nvSpPr>
        <p:spPr>
          <a:xfrm rot="19973286">
            <a:off x="4408615" y="2929213"/>
            <a:ext cx="293694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Session 1&amp;2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15215-4E8F-4D00-B6DC-862066A6BCC7}"/>
              </a:ext>
            </a:extLst>
          </p:cNvPr>
          <p:cNvSpPr/>
          <p:nvPr/>
        </p:nvSpPr>
        <p:spPr>
          <a:xfrm>
            <a:off x="278621" y="971034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990"/>
            <a:r>
              <a:rPr lang="en-US" sz="2400" kern="0">
                <a:solidFill>
                  <a:schemeClr val="bg2"/>
                </a:solidFill>
                <a:ea typeface="Arial"/>
                <a:cs typeface="Arial"/>
                <a:sym typeface="Arial"/>
              </a:rPr>
              <a:t>Types of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79289-3A68-4C07-89B3-3B5FC40E4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0" y="1172328"/>
            <a:ext cx="4752340" cy="534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F15215-4E8F-4D00-B6DC-862066A6BCC7}"/>
              </a:ext>
            </a:extLst>
          </p:cNvPr>
          <p:cNvSpPr/>
          <p:nvPr/>
        </p:nvSpPr>
        <p:spPr>
          <a:xfrm>
            <a:off x="278621" y="971034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990"/>
            <a:r>
              <a:rPr lang="en-US" sz="2400" kern="0">
                <a:solidFill>
                  <a:schemeClr val="bg2"/>
                </a:solidFill>
                <a:ea typeface="Arial"/>
                <a:cs typeface="Arial"/>
                <a:sym typeface="Arial"/>
              </a:rPr>
              <a:t>Types of Parallelism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94302-06C8-4C78-BCBF-B1A339DF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624"/>
            <a:ext cx="12192000" cy="48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9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4370E851-DFFA-CD9C-5C5E-98ACF517CAAC}"/>
              </a:ext>
            </a:extLst>
          </p:cNvPr>
          <p:cNvSpPr/>
          <p:nvPr/>
        </p:nvSpPr>
        <p:spPr>
          <a:xfrm>
            <a:off x="1" y="0"/>
            <a:ext cx="12191999" cy="69145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4" name="Picture 3" descr="A group of men standing together&#10;&#10;Description automatically generated">
            <a:extLst>
              <a:ext uri="{FF2B5EF4-FFF2-40B4-BE49-F238E27FC236}">
                <a16:creationId xmlns:a16="http://schemas.microsoft.com/office/drawing/2014/main" id="{367479D2-A505-D6BC-6F91-808F0844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68" y="1174416"/>
            <a:ext cx="3934687" cy="3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 descr="https://lh4.googleusercontent.com/xkzPV_HhmarAuLArmy6GX0Tu7zlNwEgn4ZDNNH2EOzX6zKb8JjkvPG0I_67Yoy_pzUPH7OcSWrHGh6JDReBql2AyqjPyzjdVj8Xj_JVvdRn1VlLFfS8wKBrTs2Q4sKl7QUypykt1MEPHCK8YGnKebA=s2048">
            <a:extLst>
              <a:ext uri="{FF2B5EF4-FFF2-40B4-BE49-F238E27FC236}">
                <a16:creationId xmlns:a16="http://schemas.microsoft.com/office/drawing/2014/main" id="{18FE82A4-CF72-4615-AC0C-95F10DA2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4" y="1326726"/>
            <a:ext cx="8606246" cy="502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8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D4638-32F0-4692-87F1-2D37B15CA9E8}"/>
              </a:ext>
            </a:extLst>
          </p:cNvPr>
          <p:cNvSpPr/>
          <p:nvPr/>
        </p:nvSpPr>
        <p:spPr>
          <a:xfrm>
            <a:off x="446023" y="879509"/>
            <a:ext cx="11401419" cy="29238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900" b="0" i="0" u="none" strike="noStrike" baseline="0" dirty="0">
                <a:solidFill>
                  <a:srgbClr val="76B800"/>
                </a:solidFill>
                <a:latin typeface="Arial"/>
                <a:cs typeface="Arial"/>
              </a:rPr>
              <a:t>What is the GPU?</a:t>
            </a:r>
          </a:p>
          <a:p>
            <a:endParaRPr lang="en-IN" sz="2900" dirty="0">
              <a:solidFill>
                <a:srgbClr val="76B800"/>
              </a:solidFill>
              <a:latin typeface="Arial"/>
              <a:cs typeface="Arial"/>
            </a:endParaRPr>
          </a:p>
          <a:p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–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raphics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rocessing 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U</a:t>
            </a:r>
            <a:r>
              <a:rPr lang="en-IN" dirty="0">
                <a:solidFill>
                  <a:srgbClr val="6E6E6E"/>
                </a:solidFill>
                <a:latin typeface="Arial"/>
                <a:cs typeface="Arial"/>
              </a:rPr>
              <a:t>nit.</a:t>
            </a:r>
          </a:p>
          <a:p>
            <a:endParaRPr lang="en-IN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– The processor inside the </a:t>
            </a:r>
            <a:r>
              <a:rPr lang="en-US" b="1" dirty="0">
                <a:solidFill>
                  <a:srgbClr val="76B800"/>
                </a:solidFill>
                <a:latin typeface="Arial" panose="020B0604020202020204" pitchFamily="34" charset="0"/>
              </a:rPr>
              <a:t>graphics cards </a:t>
            </a:r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was purpose-specific for graphics only.</a:t>
            </a:r>
          </a:p>
          <a:p>
            <a:endParaRPr lang="en-US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96200"/>
                </a:solidFill>
                <a:latin typeface="Arial" panose="020B0604020202020204" pitchFamily="34" charset="0"/>
              </a:rPr>
              <a:t>GPGPU</a:t>
            </a:r>
            <a:r>
              <a:rPr lang="en-US" dirty="0">
                <a:solidFill>
                  <a:srgbClr val="6E6E6E"/>
                </a:solidFill>
                <a:latin typeface="Arial" panose="020B0604020202020204" pitchFamily="34" charset="0"/>
              </a:rPr>
              <a:t>: Programming techniques to enable the GPU as a parallel co-processor.</a:t>
            </a:r>
          </a:p>
          <a:p>
            <a:endParaRPr lang="en-US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6E6E6E"/>
                </a:solidFill>
                <a:latin typeface="Arial"/>
                <a:cs typeface="Arial"/>
              </a:rPr>
              <a:t>– Currently: Intuitive programming and high amount of resources (e.g. over 16000 </a:t>
            </a:r>
            <a:r>
              <a:rPr lang="en-US" dirty="0" err="1">
                <a:solidFill>
                  <a:srgbClr val="6E6E6E"/>
                </a:solidFill>
                <a:latin typeface="Arial"/>
                <a:cs typeface="Arial"/>
              </a:rPr>
              <a:t>cuda</a:t>
            </a:r>
            <a:r>
              <a:rPr lang="en-US" dirty="0">
                <a:solidFill>
                  <a:srgbClr val="6E6E6E"/>
                </a:solidFill>
                <a:latin typeface="Arial"/>
                <a:cs typeface="Arial"/>
              </a:rPr>
              <a:t> cores in RTX4090).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06E58A-AAF3-4F76-938A-7F50ED55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41725"/>
          <a:stretch/>
        </p:blipFill>
        <p:spPr>
          <a:xfrm>
            <a:off x="1737360" y="4229002"/>
            <a:ext cx="3546088" cy="2615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2758C4-34D1-4E70-8FE0-7C5CA35F8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" t="58275" b="1"/>
          <a:stretch/>
        </p:blipFill>
        <p:spPr>
          <a:xfrm>
            <a:off x="6096000" y="3982755"/>
            <a:ext cx="3941956" cy="2861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AC8D7-D906-840B-2D4E-56F185D3821F}"/>
              </a:ext>
            </a:extLst>
          </p:cNvPr>
          <p:cNvSpPr txBox="1"/>
          <p:nvPr/>
        </p:nvSpPr>
        <p:spPr>
          <a:xfrm>
            <a:off x="9191802" y="53809"/>
            <a:ext cx="3000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https://en.wikipedia.org/wiki/Graphics_processing_unit</a:t>
            </a:r>
          </a:p>
        </p:txBody>
      </p:sp>
    </p:spTree>
    <p:extLst>
      <p:ext uri="{BB962C8B-B14F-4D97-AF65-F5344CB8AC3E}">
        <p14:creationId xmlns:p14="http://schemas.microsoft.com/office/powerpoint/2010/main" val="427088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42728-85EE-4823-BFD3-DC0879A64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3" r="7638"/>
          <a:stretch/>
        </p:blipFill>
        <p:spPr>
          <a:xfrm>
            <a:off x="731520" y="1051696"/>
            <a:ext cx="10972800" cy="5751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E73C7-5EB9-471C-9621-7B914CDCF752}"/>
              </a:ext>
            </a:extLst>
          </p:cNvPr>
          <p:cNvSpPr txBox="1"/>
          <p:nvPr/>
        </p:nvSpPr>
        <p:spPr>
          <a:xfrm>
            <a:off x="8022336" y="1238006"/>
            <a:ext cx="343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>
                <a:solidFill>
                  <a:schemeClr val="bg1"/>
                </a:solidFill>
              </a:rPr>
              <a:t>Upto 96 Zen cores</a:t>
            </a:r>
          </a:p>
        </p:txBody>
      </p:sp>
    </p:spTree>
    <p:extLst>
      <p:ext uri="{BB962C8B-B14F-4D97-AF65-F5344CB8AC3E}">
        <p14:creationId xmlns:p14="http://schemas.microsoft.com/office/powerpoint/2010/main" val="126206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r>
              <a:rPr lang="en-US" sz="32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Hardware architectures and GPGPUs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5B37-AECD-47DC-B6B1-795D7F8F4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800926"/>
            <a:ext cx="10674096" cy="5983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BF1C6-76DA-452C-B882-D3561E037614}"/>
              </a:ext>
            </a:extLst>
          </p:cNvPr>
          <p:cNvSpPr txBox="1"/>
          <p:nvPr/>
        </p:nvSpPr>
        <p:spPr>
          <a:xfrm>
            <a:off x="1871794" y="5369947"/>
            <a:ext cx="824031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000" b="1">
                <a:solidFill>
                  <a:srgbClr val="FFFF00"/>
                </a:solidFill>
              </a:rPr>
              <a:t>ADA102 - </a:t>
            </a:r>
            <a:r>
              <a:rPr lang="en-IN" sz="4000" b="1" err="1">
                <a:solidFill>
                  <a:srgbClr val="FFFF00"/>
                </a:solidFill>
              </a:rPr>
              <a:t>upto</a:t>
            </a:r>
            <a:r>
              <a:rPr lang="en-IN" sz="4000" b="1">
                <a:solidFill>
                  <a:srgbClr val="FFFF00"/>
                </a:solidFill>
              </a:rPr>
              <a:t> 18,453 </a:t>
            </a:r>
            <a:r>
              <a:rPr lang="en-IN" sz="4000" b="1" err="1">
                <a:solidFill>
                  <a:srgbClr val="FFFF00"/>
                </a:solidFill>
              </a:rPr>
              <a:t>cuda</a:t>
            </a:r>
            <a:r>
              <a:rPr lang="en-IN" sz="4000" b="1">
                <a:solidFill>
                  <a:srgbClr val="FFFF00"/>
                </a:solidFill>
              </a:rPr>
              <a:t> cores</a:t>
            </a:r>
            <a:endParaRPr lang="en-IN" sz="4000">
              <a:solidFill>
                <a:srgbClr val="FFFF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66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1" defTabSz="1015990">
              <a:lnSpc>
                <a:spcPct val="150000"/>
              </a:lnSpc>
            </a:pPr>
            <a:endParaRPr lang="en-US" sz="32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F1C6-76DA-452C-B882-D3561E037614}"/>
              </a:ext>
            </a:extLst>
          </p:cNvPr>
          <p:cNvSpPr txBox="1"/>
          <p:nvPr/>
        </p:nvSpPr>
        <p:spPr>
          <a:xfrm>
            <a:off x="4075114" y="6154133"/>
            <a:ext cx="5218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>
                <a:solidFill>
                  <a:schemeClr val="bg1"/>
                </a:solidFill>
              </a:rPr>
              <a:t>Upto 18,453 </a:t>
            </a:r>
            <a:r>
              <a:rPr lang="en-IN" sz="3200" b="1" err="1">
                <a:solidFill>
                  <a:schemeClr val="bg1"/>
                </a:solidFill>
              </a:rPr>
              <a:t>cuda</a:t>
            </a:r>
            <a:r>
              <a:rPr lang="en-IN" sz="3200" b="1">
                <a:solidFill>
                  <a:schemeClr val="bg1"/>
                </a:solidFill>
              </a:rPr>
              <a:t> cores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D260C2-CD82-4552-BAEE-734FE6075103}"/>
              </a:ext>
            </a:extLst>
          </p:cNvPr>
          <p:cNvSpPr/>
          <p:nvPr/>
        </p:nvSpPr>
        <p:spPr>
          <a:xfrm>
            <a:off x="234124" y="84308"/>
            <a:ext cx="35021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Arial" panose="020B0604020202020204" pitchFamily="34" charset="0"/>
              </a:rPr>
              <a:t>Your GPU (A10)</a:t>
            </a:r>
          </a:p>
        </p:txBody>
      </p:sp>
      <p:pic>
        <p:nvPicPr>
          <p:cNvPr id="3" name="Picture 2" descr="A close-up of a computer chip&#10;&#10;Description automatically generated">
            <a:extLst>
              <a:ext uri="{FF2B5EF4-FFF2-40B4-BE49-F238E27FC236}">
                <a16:creationId xmlns:a16="http://schemas.microsoft.com/office/drawing/2014/main" id="{909C2D95-3B3B-090F-6E29-D756165CB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9" t="14615" r="22805" b="14825"/>
          <a:stretch/>
        </p:blipFill>
        <p:spPr>
          <a:xfrm>
            <a:off x="8308990" y="1919673"/>
            <a:ext cx="3403827" cy="2510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61490-F029-C830-9CB3-6D15D97F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947" y="1019449"/>
            <a:ext cx="3568641" cy="54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CB62EB60-29D3-2615-54DC-5F5701747250}"/>
              </a:ext>
            </a:extLst>
          </p:cNvPr>
          <p:cNvSpPr/>
          <p:nvPr/>
        </p:nvSpPr>
        <p:spPr>
          <a:xfrm>
            <a:off x="1" y="0"/>
            <a:ext cx="12191999" cy="68848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  <p:pic>
        <p:nvPicPr>
          <p:cNvPr id="4" name="Picture 3" descr="A computer parts on a blue and white cloth&#10;&#10;Description automatically generated">
            <a:extLst>
              <a:ext uri="{FF2B5EF4-FFF2-40B4-BE49-F238E27FC236}">
                <a16:creationId xmlns:a16="http://schemas.microsoft.com/office/drawing/2014/main" id="{BFC44E71-3FB6-B693-7135-A28632C97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t="6615" r="12577" b="11692"/>
          <a:stretch/>
        </p:blipFill>
        <p:spPr>
          <a:xfrm>
            <a:off x="6481010" y="1379621"/>
            <a:ext cx="5189621" cy="42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2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D9EA5-15D4-4563-8B30-8C85927B4635}"/>
              </a:ext>
            </a:extLst>
          </p:cNvPr>
          <p:cNvSpPr/>
          <p:nvPr/>
        </p:nvSpPr>
        <p:spPr>
          <a:xfrm>
            <a:off x="749808" y="1609344"/>
            <a:ext cx="1095451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>
                <a:solidFill>
                  <a:srgbClr val="76B800"/>
                </a:solidFill>
                <a:latin typeface="Arial" panose="020B0604020202020204" pitchFamily="34" charset="0"/>
              </a:rPr>
              <a:t>Single Instruction Multiple Data (</a:t>
            </a:r>
            <a:r>
              <a:rPr lang="en-IN" sz="32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SIMD) processors</a:t>
            </a:r>
          </a:p>
          <a:p>
            <a:endParaRPr lang="en-IN" sz="3200" b="0" i="0" u="none" strike="noStrike" baseline="0">
              <a:solidFill>
                <a:srgbClr val="76B800"/>
              </a:solidFill>
              <a:latin typeface="Arial" panose="020B0604020202020204" pitchFamily="34" charset="0"/>
            </a:endParaRPr>
          </a:p>
          <a:p>
            <a:r>
              <a:rPr lang="en-IN" sz="32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–Massive </a:t>
            </a:r>
            <a:r>
              <a:rPr lang="en-IN" sz="3200" b="1" i="0" u="none" strike="noStrike" baseline="0">
                <a:solidFill>
                  <a:srgbClr val="F96200"/>
                </a:solidFill>
                <a:latin typeface="Arial" panose="020B0604020202020204" pitchFamily="34" charset="0"/>
              </a:rPr>
              <a:t>data </a:t>
            </a:r>
            <a:r>
              <a:rPr lang="en-IN" sz="32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parallelism: </a:t>
            </a:r>
          </a:p>
          <a:p>
            <a:endParaRPr lang="en-IN" sz="32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3200">
                <a:solidFill>
                  <a:srgbClr val="6E6E6E"/>
                </a:solidFill>
                <a:latin typeface="Arial" panose="020B0604020202020204" pitchFamily="34" charset="0"/>
              </a:rPr>
              <a:t>–Huge amount of threads processing simultaneously the same instruction over different data.</a:t>
            </a:r>
          </a:p>
        </p:txBody>
      </p:sp>
    </p:spTree>
    <p:extLst>
      <p:ext uri="{BB962C8B-B14F-4D97-AF65-F5344CB8AC3E}">
        <p14:creationId xmlns:p14="http://schemas.microsoft.com/office/powerpoint/2010/main" val="253845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CBABE-96D6-CBD7-7CED-EE97E9B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" y="0"/>
            <a:ext cx="11757661" cy="68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31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44F513-7705-42AA-972E-68EC92DC27E0}"/>
              </a:ext>
            </a:extLst>
          </p:cNvPr>
          <p:cNvSpPr/>
          <p:nvPr/>
        </p:nvSpPr>
        <p:spPr>
          <a:xfrm>
            <a:off x="655320" y="817794"/>
            <a:ext cx="10881360" cy="55399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4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GPGPU today</a:t>
            </a: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A mature area: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Good software ecosystem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Large support from both industry and developers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Large community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A plethora of research papers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Your choice: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NVIDIA GPUs: CUDA, OpenCL, </a:t>
            </a:r>
            <a:r>
              <a:rPr lang="en-IN" err="1">
                <a:solidFill>
                  <a:srgbClr val="6E6E6E"/>
                </a:solidFill>
                <a:latin typeface="Arial" panose="020B0604020202020204" pitchFamily="34" charset="0"/>
              </a:rPr>
              <a:t>OpenAcc</a:t>
            </a:r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AMD GPUs: OpenCL, HIP</a:t>
            </a:r>
          </a:p>
          <a:p>
            <a:r>
              <a:rPr lang="en-IN">
                <a:solidFill>
                  <a:srgbClr val="6E6E6E"/>
                </a:solidFill>
                <a:latin typeface="Arial" panose="020B0604020202020204" pitchFamily="34" charset="0"/>
              </a:rPr>
              <a:t>– Intel GPUs: OpenCL</a:t>
            </a:r>
          </a:p>
          <a:p>
            <a:endParaRPr lang="en-IN" sz="28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In this course we will focus on the most adopted technology: CUDA</a:t>
            </a:r>
          </a:p>
          <a:p>
            <a:endParaRPr lang="en-IN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>
                <a:solidFill>
                  <a:srgbClr val="6E6E6E"/>
                </a:solidFill>
                <a:latin typeface="Arial"/>
                <a:cs typeface="Arial"/>
              </a:rPr>
              <a:t>–Why? Mature software ecosystem as well as hardware </a:t>
            </a:r>
            <a:endParaRPr lang="en-IN" i="1">
              <a:solidFill>
                <a:srgbClr val="6E6E6E"/>
              </a:solidFill>
              <a:latin typeface="Arial"/>
              <a:cs typeface="Arial"/>
            </a:endParaRP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12CF295-B06F-86F2-267D-85B0C783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31" y="1089212"/>
            <a:ext cx="5527301" cy="3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6112E3-AB8B-4F18-8AB2-E0201A979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18" y="1418836"/>
            <a:ext cx="10192060" cy="4403466"/>
          </a:xfrm>
          <a:prstGeom prst="rect">
            <a:avLst/>
          </a:prstGeom>
        </p:spPr>
      </p:pic>
      <p:sp>
        <p:nvSpPr>
          <p:cNvPr id="8" name="Shape 96">
            <a:extLst>
              <a:ext uri="{FF2B5EF4-FFF2-40B4-BE49-F238E27FC236}">
                <a16:creationId xmlns:a16="http://schemas.microsoft.com/office/drawing/2014/main" id="{242015E0-A836-4AFE-8CF1-727A6FF6815A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226779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D59B98-29D5-4CFF-9DCA-B596AD88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047750"/>
            <a:ext cx="9637356" cy="4917018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4F4A76A8-1BF0-4D08-A4D7-B5A0334AA27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131708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8152-5ADF-411B-90A5-FE4296757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4" b="18911"/>
          <a:stretch/>
        </p:blipFill>
        <p:spPr>
          <a:xfrm>
            <a:off x="1133545" y="749300"/>
            <a:ext cx="9013756" cy="5561045"/>
          </a:xfrm>
          <a:prstGeom prst="rect">
            <a:avLst/>
          </a:prstGeom>
        </p:spPr>
      </p:pic>
      <p:sp>
        <p:nvSpPr>
          <p:cNvPr id="5" name="Shape 96">
            <a:extLst>
              <a:ext uri="{FF2B5EF4-FFF2-40B4-BE49-F238E27FC236}">
                <a16:creationId xmlns:a16="http://schemas.microsoft.com/office/drawing/2014/main" id="{8D881DF4-F635-4DE3-B9A5-784036B22794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410353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6942D-0E61-4156-A64D-3513EA8D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24" y="890497"/>
            <a:ext cx="8518363" cy="5553165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9F5BC47D-138B-4675-AB08-C0085FC1C6BD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Libraries</a:t>
            </a:r>
          </a:p>
        </p:txBody>
      </p:sp>
    </p:spTree>
    <p:extLst>
      <p:ext uri="{BB962C8B-B14F-4D97-AF65-F5344CB8AC3E}">
        <p14:creationId xmlns:p14="http://schemas.microsoft.com/office/powerpoint/2010/main" val="2327637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BD2AA-54A4-4D84-A283-D1739F42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" b="28151"/>
          <a:stretch/>
        </p:blipFill>
        <p:spPr>
          <a:xfrm>
            <a:off x="4457" y="1326029"/>
            <a:ext cx="8812357" cy="4042549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D2F84C1A-6DEA-469E-8CAA-482A05A6538A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Compiler Directives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2CFA42C-0177-1694-4E26-5AA138029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739" b="325"/>
          <a:stretch/>
        </p:blipFill>
        <p:spPr>
          <a:xfrm>
            <a:off x="8247531" y="876723"/>
            <a:ext cx="3863789" cy="550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">
            <a:extLst>
              <a:ext uri="{FF2B5EF4-FFF2-40B4-BE49-F238E27FC236}">
                <a16:creationId xmlns:a16="http://schemas.microsoft.com/office/drawing/2014/main" id="{6FAB9B84-97DB-4F2E-944C-BB71F84EC007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Languages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8DE5BE-5AD8-4212-A281-80ECAB064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0"/>
          <a:stretch/>
        </p:blipFill>
        <p:spPr>
          <a:xfrm>
            <a:off x="1023937" y="1244600"/>
            <a:ext cx="10144125" cy="502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1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82043-6385-4FA1-8850-1BBA118E0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62" r="3183" b="16462"/>
          <a:stretch/>
        </p:blipFill>
        <p:spPr>
          <a:xfrm>
            <a:off x="1320157" y="1197558"/>
            <a:ext cx="9596659" cy="4839294"/>
          </a:xfrm>
          <a:prstGeom prst="rect">
            <a:avLst/>
          </a:prstGeom>
        </p:spPr>
      </p:pic>
      <p:sp>
        <p:nvSpPr>
          <p:cNvPr id="4" name="Shape 96">
            <a:extLst>
              <a:ext uri="{FF2B5EF4-FFF2-40B4-BE49-F238E27FC236}">
                <a16:creationId xmlns:a16="http://schemas.microsoft.com/office/drawing/2014/main" id="{2415F0D1-508D-4EA1-9070-9A2AE276A848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GPU programming: Languages</a:t>
            </a:r>
          </a:p>
        </p:txBody>
      </p:sp>
    </p:spTree>
    <p:extLst>
      <p:ext uri="{BB962C8B-B14F-4D97-AF65-F5344CB8AC3E}">
        <p14:creationId xmlns:p14="http://schemas.microsoft.com/office/powerpoint/2010/main" val="63169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72B09-8245-4EF9-B280-8A7AC4A4B3EB}"/>
              </a:ext>
            </a:extLst>
          </p:cNvPr>
          <p:cNvSpPr/>
          <p:nvPr/>
        </p:nvSpPr>
        <p:spPr>
          <a:xfrm>
            <a:off x="391886" y="1194319"/>
            <a:ext cx="10748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– CUDA =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C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ompute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U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nified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D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evice </a:t>
            </a:r>
            <a:r>
              <a:rPr lang="en-IN" sz="2000" b="1" i="0" u="none" strike="noStrike" baseline="0">
                <a:solidFill>
                  <a:srgbClr val="323232"/>
                </a:solidFill>
                <a:latin typeface="Arial" panose="020B0604020202020204" pitchFamily="34" charset="0"/>
              </a:rPr>
              <a:t>A</a:t>
            </a:r>
            <a:r>
              <a:rPr lang="en-IN" sz="20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rchitecture</a:t>
            </a:r>
          </a:p>
          <a:p>
            <a:endParaRPr lang="en-IN" sz="16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000">
                <a:solidFill>
                  <a:srgbClr val="6E6E6E"/>
                </a:solidFill>
                <a:latin typeface="Arial" panose="020B0604020202020204" pitchFamily="34" charset="0"/>
              </a:rPr>
              <a:t>–“</a:t>
            </a:r>
            <a:r>
              <a:rPr lang="en-IN" sz="2000" i="1">
                <a:solidFill>
                  <a:srgbClr val="6E6E6E"/>
                </a:solidFill>
                <a:latin typeface="Arial" panose="020B0604020202020204" pitchFamily="34" charset="0"/>
              </a:rPr>
              <a:t>A platform designed jointly at software and hardware level that allows the programmer to take advantage of the power of a GPU in general purpose applications</a:t>
            </a:r>
            <a:r>
              <a:rPr lang="en-IN" sz="2000">
                <a:solidFill>
                  <a:srgbClr val="6E6E6E"/>
                </a:solidFill>
                <a:latin typeface="Arial" panose="020B0604020202020204" pitchFamily="34" charset="0"/>
              </a:rPr>
              <a:t>”</a:t>
            </a:r>
          </a:p>
          <a:p>
            <a:endParaRPr lang="en-IN" sz="2000" b="0" i="0" u="none" strike="noStrike" baseline="0">
              <a:solidFill>
                <a:srgbClr val="6E6E6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0F80A-AFA4-4942-B8B7-4F451F2377E3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ADCDED-4B56-08BF-A61A-6285D15EC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" t="34073" r="55065" b="17742"/>
          <a:stretch/>
        </p:blipFill>
        <p:spPr>
          <a:xfrm>
            <a:off x="657101" y="3297383"/>
            <a:ext cx="4206699" cy="2368036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C6AA761-90CE-3C11-88F4-24FA9076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725" y="2756436"/>
            <a:ext cx="6404758" cy="35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8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5D64C-25FE-47A7-A9DB-B6B9D62F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8" y="962024"/>
            <a:ext cx="8909218" cy="4880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A8B43-8AA4-4DCB-9F44-2570E44F9204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154269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0F0E8D-B34A-A903-A29D-70D396FAAE90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2D0F4-C03B-BA44-A12C-1132A07E7906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12FB0-5B42-78FD-5773-DDEEAE52805E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F2034A-0205-AAA1-FEB6-C4B968A6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9760"/>
          <a:stretch/>
        </p:blipFill>
        <p:spPr>
          <a:xfrm>
            <a:off x="49726" y="665960"/>
            <a:ext cx="2447585" cy="51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9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E73F6-8C76-4FF2-8F97-4B3BE4207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3" t="15475" b="3129"/>
          <a:stretch/>
        </p:blipFill>
        <p:spPr>
          <a:xfrm>
            <a:off x="1138333" y="933060"/>
            <a:ext cx="9125340" cy="5769915"/>
          </a:xfrm>
          <a:prstGeom prst="rect">
            <a:avLst/>
          </a:prstGeom>
        </p:spPr>
      </p:pic>
      <p:sp>
        <p:nvSpPr>
          <p:cNvPr id="5" name="Shape 96">
            <a:extLst>
              <a:ext uri="{FF2B5EF4-FFF2-40B4-BE49-F238E27FC236}">
                <a16:creationId xmlns:a16="http://schemas.microsoft.com/office/drawing/2014/main" id="{28B7B709-B1B5-403A-BEB7-ED35E640A384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05FED2-FD99-4EC1-B1CF-920DB4ED4432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2158334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3A72A5-47EE-4DB2-99D5-E8A58B9F8C49}"/>
              </a:ext>
            </a:extLst>
          </p:cNvPr>
          <p:cNvSpPr/>
          <p:nvPr/>
        </p:nvSpPr>
        <p:spPr>
          <a:xfrm>
            <a:off x="391886" y="1306286"/>
            <a:ext cx="11122090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800" dirty="0">
                <a:solidFill>
                  <a:srgbClr val="000000"/>
                </a:solidFill>
              </a:rPr>
              <a:t>Some </a:t>
            </a:r>
            <a:r>
              <a:rPr lang="en-IN" sz="2800" b="1" dirty="0">
                <a:solidFill>
                  <a:srgbClr val="C00000"/>
                </a:solidFill>
              </a:rPr>
              <a:t>definitions </a:t>
            </a:r>
            <a:r>
              <a:rPr lang="en-IN" sz="2800" dirty="0">
                <a:solidFill>
                  <a:srgbClr val="000000"/>
                </a:solidFill>
              </a:rPr>
              <a:t>of the model:</a:t>
            </a:r>
          </a:p>
          <a:p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Host, Device, Kernel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Compute Capability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0" i="1" u="none" strike="noStrike" baseline="0" dirty="0">
                <a:solidFill>
                  <a:srgbClr val="000000"/>
                </a:solidFill>
              </a:rPr>
              <a:t>Warp(32 threads)</a:t>
            </a:r>
            <a:endParaRPr lang="en-IN" sz="2800" b="0" i="0" u="none" strike="noStrike" baseline="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</a:rPr>
              <a:t>Threads very </a:t>
            </a:r>
            <a:r>
              <a:rPr lang="en-IN" sz="2800" b="1" dirty="0" err="1">
                <a:solidFill>
                  <a:srgbClr val="C00000"/>
                </a:solidFill>
              </a:rPr>
              <a:t>lightweigth</a:t>
            </a:r>
            <a:r>
              <a:rPr lang="en-IN" sz="2800" b="1" dirty="0">
                <a:solidFill>
                  <a:srgbClr val="C00000"/>
                </a:solidFill>
              </a:rPr>
              <a:t> execution units</a:t>
            </a:r>
            <a:endParaRPr lang="en-IN" sz="28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000000"/>
                </a:solidFill>
              </a:rPr>
              <a:t>Simple and lightweight primitives for </a:t>
            </a:r>
            <a:r>
              <a:rPr lang="en-IN" sz="2800" b="1" dirty="0" err="1">
                <a:solidFill>
                  <a:srgbClr val="C00000"/>
                </a:solidFill>
              </a:rPr>
              <a:t>syncronization</a:t>
            </a:r>
            <a:r>
              <a:rPr lang="en-IN" sz="2800" dirty="0">
                <a:solidFill>
                  <a:srgbClr val="000000"/>
                </a:solidFill>
              </a:rPr>
              <a:t>.</a:t>
            </a:r>
            <a:endParaRPr lang="en-IN" sz="28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B7CD296A-1167-451A-A9F6-16E8590FCF89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3622E5-68BD-4411-9BD0-335C43547043}"/>
              </a:ext>
            </a:extLst>
          </p:cNvPr>
          <p:cNvSpPr/>
          <p:nvPr/>
        </p:nvSpPr>
        <p:spPr>
          <a:xfrm>
            <a:off x="234124" y="84308"/>
            <a:ext cx="313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</a:t>
            </a:r>
          </a:p>
        </p:txBody>
      </p:sp>
    </p:spTree>
    <p:extLst>
      <p:ext uri="{BB962C8B-B14F-4D97-AF65-F5344CB8AC3E}">
        <p14:creationId xmlns:p14="http://schemas.microsoft.com/office/powerpoint/2010/main" val="310075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780A2055-1504-4288-9426-D09162532EA1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A454C-48D4-4457-9F59-DF3C5FFAD760}"/>
              </a:ext>
            </a:extLst>
          </p:cNvPr>
          <p:cNvSpPr/>
          <p:nvPr/>
        </p:nvSpPr>
        <p:spPr>
          <a:xfrm>
            <a:off x="234124" y="84308"/>
            <a:ext cx="5075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3D7E0-95D5-4436-9A30-F669964A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5" b="3148"/>
          <a:stretch/>
        </p:blipFill>
        <p:spPr>
          <a:xfrm>
            <a:off x="1385730" y="952500"/>
            <a:ext cx="9141139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5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6">
            <a:extLst>
              <a:ext uri="{FF2B5EF4-FFF2-40B4-BE49-F238E27FC236}">
                <a16:creationId xmlns:a16="http://schemas.microsoft.com/office/drawing/2014/main" id="{8772105E-F04E-4ADC-88B3-3C7283B0608B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E1E5A-6E4B-413A-A6AB-E62D9583DA29}"/>
              </a:ext>
            </a:extLst>
          </p:cNvPr>
          <p:cNvSpPr/>
          <p:nvPr/>
        </p:nvSpPr>
        <p:spPr>
          <a:xfrm>
            <a:off x="234124" y="84308"/>
            <a:ext cx="604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 block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FF361-B8F2-4F6A-8112-CB81ECC60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5" r="4431" b="6297"/>
          <a:stretch/>
        </p:blipFill>
        <p:spPr>
          <a:xfrm>
            <a:off x="1525431" y="1041400"/>
            <a:ext cx="873617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8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35C0B-76CF-44D0-B3F6-3866FCBA2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5" r="7208" b="7037"/>
          <a:stretch/>
        </p:blipFill>
        <p:spPr>
          <a:xfrm>
            <a:off x="1525431" y="1041400"/>
            <a:ext cx="8482170" cy="533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DBD2C8-BFD4-421E-A4C4-8193B664462D}"/>
              </a:ext>
            </a:extLst>
          </p:cNvPr>
          <p:cNvSpPr/>
          <p:nvPr/>
        </p:nvSpPr>
        <p:spPr>
          <a:xfrm>
            <a:off x="234124" y="84308"/>
            <a:ext cx="7896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Thread Block Memory</a:t>
            </a:r>
          </a:p>
        </p:txBody>
      </p:sp>
    </p:spTree>
    <p:extLst>
      <p:ext uri="{BB962C8B-B14F-4D97-AF65-F5344CB8AC3E}">
        <p14:creationId xmlns:p14="http://schemas.microsoft.com/office/powerpoint/2010/main" val="194802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BD2C8-BFD4-421E-A4C4-8193B664462D}"/>
              </a:ext>
            </a:extLst>
          </p:cNvPr>
          <p:cNvSpPr/>
          <p:nvPr/>
        </p:nvSpPr>
        <p:spPr>
          <a:xfrm>
            <a:off x="234124" y="84308"/>
            <a:ext cx="9999725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/>
                <a:cs typeface="Arial"/>
              </a:rPr>
              <a:t>NVIDIA CUDA: Thread Block Memory to device </a:t>
            </a:r>
            <a:endParaRPr lang="en-IN" sz="36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AE6B1C1D-6982-4A84-D45D-25C1F196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335" y="1240667"/>
            <a:ext cx="6988627" cy="490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0503A8-718D-4AE1-5893-310A133DF8E1}"/>
              </a:ext>
            </a:extLst>
          </p:cNvPr>
          <p:cNvSpPr txBox="1"/>
          <p:nvPr/>
        </p:nvSpPr>
        <p:spPr>
          <a:xfrm>
            <a:off x="3101787" y="860611"/>
            <a:ext cx="2859741" cy="376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Programmers view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82936-FE3F-2F7B-E1F3-603B75599B63}"/>
              </a:ext>
            </a:extLst>
          </p:cNvPr>
          <p:cNvSpPr txBox="1"/>
          <p:nvPr/>
        </p:nvSpPr>
        <p:spPr>
          <a:xfrm>
            <a:off x="6924076" y="811449"/>
            <a:ext cx="2859741" cy="376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Hardware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38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EF3535-AEDE-497C-8FD4-E15DC183C606}"/>
              </a:ext>
            </a:extLst>
          </p:cNvPr>
          <p:cNvSpPr/>
          <p:nvPr/>
        </p:nvSpPr>
        <p:spPr>
          <a:xfrm>
            <a:off x="234124" y="84308"/>
            <a:ext cx="2895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CUDA Toolkit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2FB28B-FA10-4E30-810E-2A435C3907C5}"/>
              </a:ext>
            </a:extLst>
          </p:cNvPr>
          <p:cNvSpPr/>
          <p:nvPr/>
        </p:nvSpPr>
        <p:spPr>
          <a:xfrm>
            <a:off x="1104900" y="1206500"/>
            <a:ext cx="7950200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IN" sz="2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Trebuchet MS"/>
              </a:rPr>
              <a:t>CUDA </a:t>
            </a:r>
            <a:r>
              <a:rPr lang="en-IN" sz="2400" b="1" dirty="0">
                <a:solidFill>
                  <a:srgbClr val="00AFEF"/>
                </a:solidFill>
                <a:latin typeface="Trebuchet MS"/>
              </a:rPr>
              <a:t>Toolkit 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(now12.4):</a:t>
            </a:r>
          </a:p>
          <a:p>
            <a:endParaRPr lang="en-IN" sz="24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Nvcc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 compiler for C/C++, </a:t>
            </a: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cuda-gdb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 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Visual Profiler, Parallel 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Trebuchet MS"/>
              </a:rPr>
              <a:t>Libreries</a:t>
            </a:r>
            <a:r>
              <a:rPr lang="en-US" sz="2400" dirty="0">
                <a:solidFill>
                  <a:srgbClr val="000000"/>
                </a:solidFill>
                <a:latin typeface="Trebuchet MS"/>
              </a:rPr>
              <a:t>: BLAS, FFT, SPARSE, RAND, MATH, THRUST...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Documentation.</a:t>
            </a:r>
          </a:p>
          <a:p>
            <a:endParaRPr lang="en-IN" sz="2400" dirty="0">
              <a:solidFill>
                <a:srgbClr val="0D584D"/>
              </a:solidFill>
              <a:latin typeface="Calibri" panose="020F0502020204030204" pitchFamily="34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Trebuchet MS"/>
              </a:rPr>
              <a:t>CUDA </a:t>
            </a:r>
            <a:r>
              <a:rPr lang="en-IN" sz="2400" b="1" dirty="0">
                <a:solidFill>
                  <a:srgbClr val="00AFEF"/>
                </a:solidFill>
                <a:latin typeface="Trebuchet MS"/>
              </a:rPr>
              <a:t>Samples</a:t>
            </a:r>
            <a:r>
              <a:rPr lang="en-IN" sz="2400" dirty="0">
                <a:solidFill>
                  <a:srgbClr val="000000"/>
                </a:solidFill>
                <a:latin typeface="Trebuchet MS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Codesamples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: matrices, </a:t>
            </a: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vectors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, </a:t>
            </a:r>
            <a:r>
              <a:rPr lang="fr-FR" sz="2400" dirty="0" err="1">
                <a:solidFill>
                  <a:srgbClr val="000000"/>
                </a:solidFill>
                <a:latin typeface="Trebuchet MS"/>
              </a:rPr>
              <a:t>fluids</a:t>
            </a:r>
            <a:r>
              <a:rPr lang="fr-FR" sz="2400" dirty="0">
                <a:solidFill>
                  <a:srgbClr val="000000"/>
                </a:solidFill>
                <a:latin typeface="Trebuchet MS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latin typeface="Trebuchet MS"/>
              </a:rPr>
              <a:t>Some helper </a:t>
            </a:r>
            <a:r>
              <a:rPr lang="en-IN" sz="2400" dirty="0" err="1">
                <a:solidFill>
                  <a:srgbClr val="000000"/>
                </a:solidFill>
                <a:latin typeface="Trebuchet MS"/>
              </a:rPr>
              <a:t>headerfiles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Trebuchet MS"/>
              </a:rPr>
              <a:t>.</a:t>
            </a:r>
          </a:p>
          <a:p>
            <a:endParaRPr lang="en-IN" sz="2400" i="1" dirty="0">
              <a:solidFill>
                <a:srgbClr val="0D584D"/>
              </a:solidFill>
              <a:latin typeface="Calibri" panose="020F0502020204030204" pitchFamily="34" charset="0"/>
            </a:endParaRPr>
          </a:p>
          <a:p>
            <a:r>
              <a:rPr lang="en-IN" sz="2400" i="1" dirty="0">
                <a:solidFill>
                  <a:srgbClr val="76B800"/>
                </a:solidFill>
                <a:latin typeface="Trebuchet MS"/>
              </a:rPr>
              <a:t>http://developer.nvidia.com/</a:t>
            </a:r>
            <a:endParaRPr lang="en-IN" sz="2400" dirty="0">
              <a:solidFill>
                <a:srgbClr val="76B8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91678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93032CEF-4EB9-FC91-F5BD-C754427B6F0E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IN" sz="3600" kern="0" dirty="0">
                <a:solidFill>
                  <a:schemeClr val="bg1"/>
                </a:solidFill>
                <a:ea typeface="Arial"/>
                <a:cs typeface="Arial"/>
              </a:rPr>
              <a:t>Instructions for hands-on sessions</a:t>
            </a:r>
            <a:endParaRPr lang="en-US" sz="3600" kern="0" dirty="0">
              <a:solidFill>
                <a:schemeClr val="bg1"/>
              </a:solidFill>
              <a:ea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81616A-88A8-BDC2-E4E1-B8E3BEB5057E}"/>
              </a:ext>
            </a:extLst>
          </p:cNvPr>
          <p:cNvSpPr txBox="1"/>
          <p:nvPr/>
        </p:nvSpPr>
        <p:spPr>
          <a:xfrm>
            <a:off x="602028" y="1980955"/>
            <a:ext cx="1020299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schemeClr val="bg2">
                    <a:lumMod val="75000"/>
                    <a:lumOff val="25000"/>
                  </a:schemeClr>
                </a:solidFill>
                <a:cs typeface="Arial"/>
                <a:hlinkClick r:id="rId2"/>
              </a:rPr>
              <a:t>Course repo –</a:t>
            </a:r>
            <a:r>
              <a:rPr lang="en-US" sz="2800" u="sng" dirty="0">
                <a:solidFill>
                  <a:schemeClr val="bg2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r>
              <a:rPr lang="en-US" sz="2800" u="sng" dirty="0">
                <a:solidFill>
                  <a:schemeClr val="bg2">
                    <a:lumMod val="75000"/>
                    <a:lumOff val="25000"/>
                  </a:schemeClr>
                </a:solidFill>
                <a:cs typeface="Arial"/>
              </a:rPr>
              <a:t>https://github.com/hsf-india-january2025/GPUCuda</a:t>
            </a:r>
            <a:endParaRPr lang="en-US" sz="2800" u="sng" dirty="0">
              <a:solidFill>
                <a:schemeClr val="bg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C5510-E794-F2FE-BF6D-D3C56918B187}"/>
              </a:ext>
            </a:extLst>
          </p:cNvPr>
          <p:cNvSpPr txBox="1"/>
          <p:nvPr/>
        </p:nvSpPr>
        <p:spPr>
          <a:xfrm>
            <a:off x="602028" y="1028263"/>
            <a:ext cx="8141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Instructions link</a:t>
            </a:r>
            <a:endParaRPr lang="en-GB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4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endParaRPr lang="en-US" sz="4000" kern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536F68-65ED-4001-AB19-36AD0F9FC46D}"/>
              </a:ext>
            </a:extLst>
          </p:cNvPr>
          <p:cNvSpPr/>
          <p:nvPr/>
        </p:nvSpPr>
        <p:spPr>
          <a:xfrm>
            <a:off x="406400" y="909072"/>
            <a:ext cx="982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Learn more</a:t>
            </a:r>
          </a:p>
          <a:p>
            <a:endParaRPr lang="en-IN" sz="2400" b="0" i="0" u="none" strike="noStrike" baseline="0">
              <a:solidFill>
                <a:srgbClr val="76B8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Official web page and programming model guide: </a:t>
            </a:r>
          </a:p>
          <a:p>
            <a:r>
              <a:rPr lang="en-US" sz="2400" i="1">
                <a:solidFill>
                  <a:srgbClr val="000000"/>
                </a:solidFill>
                <a:latin typeface="Trebuchet MS" panose="020B0603020202020204" pitchFamily="34" charset="0"/>
              </a:rPr>
              <a:t>	</a:t>
            </a:r>
            <a:r>
              <a:rPr lang="en-US" sz="2400" i="1">
                <a:solidFill>
                  <a:srgbClr val="76B800"/>
                </a:solidFill>
                <a:latin typeface="Trebuchet MS" panose="020B0603020202020204" pitchFamily="34" charset="0"/>
                <a:hlinkClick r:id="rId3"/>
              </a:rPr>
              <a:t>https://developer.nvidia.com/cuda-zone</a:t>
            </a:r>
            <a:endParaRPr lang="en-US" sz="2400" i="1">
              <a:solidFill>
                <a:srgbClr val="76B800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Training and courses:                   </a:t>
            </a:r>
            <a:r>
              <a:rPr lang="en-US" sz="2400" i="1">
                <a:solidFill>
                  <a:srgbClr val="76B800"/>
                </a:solidFill>
                <a:latin typeface="Trebuchet MS" panose="020B0603020202020204" pitchFamily="34" charset="0"/>
              </a:rPr>
              <a:t>https://developer.nvidia.com/cuda-training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Trebuchet MS" panose="020B0603020202020204" pitchFamily="34" charset="0"/>
              </a:rPr>
              <a:t>NVIDIA Deep Learning Institute: </a:t>
            </a:r>
            <a:r>
              <a:rPr lang="en-US" sz="2400">
                <a:solidFill>
                  <a:srgbClr val="76B800"/>
                </a:solidFill>
                <a:latin typeface="Arial" panose="020B0604020202020204" pitchFamily="34" charset="0"/>
                <a:hlinkClick r:id="rId4"/>
              </a:rPr>
              <a:t>https://courses.nvidia.com/courses</a:t>
            </a:r>
            <a:endParaRPr lang="en-US" sz="2400">
              <a:solidFill>
                <a:srgbClr val="76B800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4C4F3C-8E47-4B46-AD34-B11F0DC5EDA5}"/>
              </a:ext>
            </a:extLst>
          </p:cNvPr>
          <p:cNvSpPr/>
          <p:nvPr/>
        </p:nvSpPr>
        <p:spPr>
          <a:xfrm>
            <a:off x="508000" y="4100443"/>
            <a:ext cx="7200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>
                <a:solidFill>
                  <a:srgbClr val="76B800"/>
                </a:solidFill>
                <a:latin typeface="Arial" panose="020B0604020202020204" pitchFamily="34" charset="0"/>
              </a:rPr>
              <a:t>hgpu.org  </a:t>
            </a:r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–Database with related Works on GPU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3300D4-477C-4B46-BB19-F235E67FB063}"/>
              </a:ext>
            </a:extLst>
          </p:cNvPr>
          <p:cNvSpPr/>
          <p:nvPr/>
        </p:nvSpPr>
        <p:spPr>
          <a:xfrm>
            <a:off x="406400" y="4840932"/>
            <a:ext cx="918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0" i="0" u="none" strike="noStrike" baseline="0">
                <a:solidFill>
                  <a:srgbClr val="6E6E6E"/>
                </a:solidFill>
                <a:latin typeface="Arial" panose="020B0604020202020204" pitchFamily="34" charset="0"/>
              </a:rPr>
              <a:t>Google Colab: </a:t>
            </a:r>
            <a:r>
              <a:rPr lang="nl-NL" sz="2400" b="0" i="0" u="none" strike="noStrike" baseline="0">
                <a:solidFill>
                  <a:srgbClr val="76B800"/>
                </a:solidFill>
                <a:latin typeface="Arial" panose="020B0604020202020204" pitchFamily="34" charset="0"/>
              </a:rPr>
              <a:t>https://colab.research.google.com</a:t>
            </a:r>
          </a:p>
          <a:p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Using GPUs on the cloud for free, based on </a:t>
            </a:r>
            <a:r>
              <a:rPr lang="en-IN" sz="2400" err="1">
                <a:solidFill>
                  <a:srgbClr val="6E6E6E"/>
                </a:solidFill>
                <a:latin typeface="Arial" panose="020B0604020202020204" pitchFamily="34" charset="0"/>
              </a:rPr>
              <a:t>Jupyter</a:t>
            </a:r>
            <a:r>
              <a:rPr lang="en-IN" sz="2400">
                <a:solidFill>
                  <a:srgbClr val="6E6E6E"/>
                </a:solidFill>
                <a:latin typeface="Arial" panose="020B0604020202020204" pitchFamily="34" charset="0"/>
              </a:rPr>
              <a:t> and Python.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713AB-81D2-41E8-9840-F6020A539A49}"/>
              </a:ext>
            </a:extLst>
          </p:cNvPr>
          <p:cNvSpPr/>
          <p:nvPr/>
        </p:nvSpPr>
        <p:spPr>
          <a:xfrm>
            <a:off x="234124" y="84308"/>
            <a:ext cx="5596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>
                <a:solidFill>
                  <a:schemeClr val="bg1"/>
                </a:solidFill>
                <a:latin typeface="Arial" panose="020B0604020202020204" pitchFamily="34" charset="0"/>
              </a:rPr>
              <a:t>NVIDIA CUDA: Resources</a:t>
            </a:r>
          </a:p>
        </p:txBody>
      </p:sp>
    </p:spTree>
    <p:extLst>
      <p:ext uri="{BB962C8B-B14F-4D97-AF65-F5344CB8AC3E}">
        <p14:creationId xmlns:p14="http://schemas.microsoft.com/office/powerpoint/2010/main" val="402789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7BE651-006D-4D9A-840F-D54D7E053467}"/>
              </a:ext>
            </a:extLst>
          </p:cNvPr>
          <p:cNvSpPr/>
          <p:nvPr/>
        </p:nvSpPr>
        <p:spPr>
          <a:xfrm>
            <a:off x="1460500" y="2489200"/>
            <a:ext cx="7683500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Some of the slides of this presentation are taken from the GPU Teaching Kit, which is licensed by NVIDIA and the University of Illinois under the </a:t>
            </a:r>
            <a:r>
              <a:rPr lang="en-US" sz="2400" dirty="0">
                <a:solidFill>
                  <a:srgbClr val="76B800"/>
                </a:solidFill>
                <a:latin typeface="Arial"/>
                <a:cs typeface="Arial"/>
              </a:rPr>
              <a:t>Creative Commons Attribution-</a:t>
            </a:r>
            <a:r>
              <a:rPr lang="en-US" sz="2400" dirty="0" err="1">
                <a:solidFill>
                  <a:srgbClr val="76B800"/>
                </a:solidFill>
                <a:latin typeface="Arial"/>
                <a:cs typeface="Arial"/>
              </a:rPr>
              <a:t>NonCommercial</a:t>
            </a:r>
            <a:r>
              <a:rPr lang="en-US" sz="2400" dirty="0">
                <a:solidFill>
                  <a:srgbClr val="76B800"/>
                </a:solidFill>
                <a:latin typeface="Arial"/>
                <a:cs typeface="Arial"/>
              </a:rPr>
              <a:t> 4.0 International License.</a:t>
            </a:r>
            <a:endParaRPr lang="en-I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649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E67DB-0ACB-FDAA-8D3E-C93FBECC2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493D8C-0D86-CB19-7EB6-B8647C06A3B4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15956-711F-8FDB-0D31-BF99A44DD8F0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D422C-AEF3-6290-52EB-AE4120C09CD8}"/>
              </a:ext>
            </a:extLst>
          </p:cNvPr>
          <p:cNvSpPr txBox="1"/>
          <p:nvPr/>
        </p:nvSpPr>
        <p:spPr>
          <a:xfrm>
            <a:off x="3048640" y="3246255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FDE15-6855-82D2-B9A6-F5475D0A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" y="665960"/>
            <a:ext cx="12092547" cy="51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2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sz="4000" kern="0">
              <a:solidFill>
                <a:srgbClr val="FFFFFF"/>
              </a:solidFill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09600" y="876300"/>
            <a:ext cx="11061700" cy="3454601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>
              <a:lnSpc>
                <a:spcPct val="150000"/>
              </a:lnSpc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1: Introduction to GPU computing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2: Fundamentals of Accelerated computing with CUDA C/C++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3: Advanced concepts of GPU computing and parallel algorithms </a:t>
            </a: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4: GPU challenge</a:t>
            </a:r>
            <a:r>
              <a:rPr lang="en-US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1015990">
              <a:lnSpc>
                <a:spcPct val="150000"/>
              </a:lnSpc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391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sz="4000" kern="0">
              <a:solidFill>
                <a:srgbClr val="FFFFFF"/>
              </a:solidFill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09600" y="876300"/>
            <a:ext cx="11061700" cy="3454601"/>
          </a:xfrm>
          <a:prstGeom prst="rect">
            <a:avLst/>
          </a:prstGeom>
          <a:noFill/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>
              <a:lnSpc>
                <a:spcPct val="150000"/>
              </a:lnSpc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Session 1: Introduction to GPU computing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 computing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architectures and GPGPUs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languages and libraries </a:t>
            </a:r>
          </a:p>
          <a:p>
            <a:pPr marL="800100" lvl="1" indent="-342900" defTabSz="101599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032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5AA171-7478-435E-AE16-396F185D3937}"/>
              </a:ext>
            </a:extLst>
          </p:cNvPr>
          <p:cNvSpPr/>
          <p:nvPr/>
        </p:nvSpPr>
        <p:spPr>
          <a:xfrm>
            <a:off x="584200" y="1752600"/>
            <a:ext cx="11340275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IN" sz="24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Ways to speed up an application:</a:t>
            </a:r>
          </a:p>
          <a:p>
            <a:endParaRPr lang="en-US" sz="2400" b="0" i="0" u="none" strike="noStrike" baseline="0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– Reducing the </a:t>
            </a:r>
            <a:r>
              <a:rPr lang="en-US" sz="2400" b="1" dirty="0">
                <a:solidFill>
                  <a:srgbClr val="F96200"/>
                </a:solidFill>
                <a:latin typeface="Arial"/>
                <a:cs typeface="Arial"/>
              </a:rPr>
              <a:t>complexity </a:t>
            </a:r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of the algorithm.</a:t>
            </a:r>
          </a:p>
          <a:p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– Increasing the speed and capacity of the computing medium: clock </a:t>
            </a:r>
            <a:r>
              <a:rPr lang="en-US" sz="2400" b="1" dirty="0">
                <a:solidFill>
                  <a:srgbClr val="F96200"/>
                </a:solidFill>
                <a:latin typeface="Arial"/>
                <a:cs typeface="Arial"/>
              </a:rPr>
              <a:t>frequency</a:t>
            </a:r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.</a:t>
            </a:r>
          </a:p>
          <a:p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– Searching for tasks within the application that can be performed in </a:t>
            </a:r>
            <a:r>
              <a:rPr lang="en-US" sz="2400" b="1" dirty="0">
                <a:solidFill>
                  <a:srgbClr val="76B800"/>
                </a:solidFill>
                <a:latin typeface="Arial"/>
                <a:cs typeface="Arial"/>
              </a:rPr>
              <a:t>parallel</a:t>
            </a:r>
            <a:r>
              <a:rPr lang="en-US" sz="2400" dirty="0">
                <a:solidFill>
                  <a:srgbClr val="6E6E6E"/>
                </a:solidFill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302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898A88-1E49-496B-BDF1-8FA8E3DAFBA1}"/>
              </a:ext>
            </a:extLst>
          </p:cNvPr>
          <p:cNvSpPr/>
          <p:nvPr/>
        </p:nvSpPr>
        <p:spPr>
          <a:xfrm>
            <a:off x="609600" y="1524000"/>
            <a:ext cx="11582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 dirty="0">
                <a:solidFill>
                  <a:srgbClr val="76B800"/>
                </a:solidFill>
                <a:latin typeface="Arial" panose="020B0604020202020204" pitchFamily="34" charset="0"/>
              </a:rPr>
              <a:t>Parallelization of Applications</a:t>
            </a:r>
          </a:p>
          <a:p>
            <a:r>
              <a:rPr lang="en-US" sz="2400" b="1" i="1" dirty="0">
                <a:solidFill>
                  <a:srgbClr val="76B800"/>
                </a:solidFill>
                <a:latin typeface="Arial" panose="020B0604020202020204" pitchFamily="34" charset="0"/>
              </a:rPr>
              <a:t>- Parallelization </a:t>
            </a:r>
            <a:r>
              <a:rPr lang="en-US" sz="2400" dirty="0">
                <a:solidFill>
                  <a:srgbClr val="6E6E6E"/>
                </a:solidFill>
                <a:latin typeface="Arial" panose="020B0604020202020204" pitchFamily="34" charset="0"/>
              </a:rPr>
              <a:t>of certain </a:t>
            </a:r>
            <a:r>
              <a:rPr lang="en-US" sz="2400" b="1" i="1" dirty="0">
                <a:solidFill>
                  <a:srgbClr val="76B800"/>
                </a:solidFill>
                <a:latin typeface="Arial" panose="020B0604020202020204" pitchFamily="34" charset="0"/>
              </a:rPr>
              <a:t>tasks </a:t>
            </a:r>
            <a:r>
              <a:rPr lang="en-US" sz="2400" dirty="0">
                <a:solidFill>
                  <a:srgbClr val="6E6E6E"/>
                </a:solidFill>
                <a:latin typeface="Arial" panose="020B0604020202020204" pitchFamily="34" charset="0"/>
              </a:rPr>
              <a:t>of our program, so that they are </a:t>
            </a:r>
            <a:r>
              <a:rPr lang="en-US" sz="2400" b="1" i="1" dirty="0">
                <a:solidFill>
                  <a:srgbClr val="F96200"/>
                </a:solidFill>
                <a:latin typeface="Arial" panose="020B0604020202020204" pitchFamily="34" charset="0"/>
              </a:rPr>
              <a:t>executed simultaneously</a:t>
            </a:r>
            <a:r>
              <a:rPr lang="en-US" sz="2400" dirty="0">
                <a:solidFill>
                  <a:srgbClr val="6E6E6E"/>
                </a:solidFill>
                <a:latin typeface="Arial" panose="020B0604020202020204" pitchFamily="34" charset="0"/>
              </a:rPr>
              <a:t>(</a:t>
            </a:r>
            <a:r>
              <a:rPr lang="en-US" sz="2400" b="1" dirty="0">
                <a:solidFill>
                  <a:srgbClr val="6E6E6E"/>
                </a:solidFill>
                <a:latin typeface="Arial" panose="020B0604020202020204" pitchFamily="34" charset="0"/>
              </a:rPr>
              <a:t>threads</a:t>
            </a:r>
            <a:r>
              <a:rPr lang="en-US" sz="2400" dirty="0">
                <a:solidFill>
                  <a:srgbClr val="6E6E6E"/>
                </a:solidFill>
                <a:latin typeface="Arial" panose="020B0604020202020204" pitchFamily="34" charset="0"/>
              </a:rPr>
              <a:t>).</a:t>
            </a:r>
          </a:p>
          <a:p>
            <a:endParaRPr lang="en-US" sz="2400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6E6E6E"/>
                </a:solidFill>
                <a:latin typeface="Arial" panose="020B0604020202020204" pitchFamily="34" charset="0"/>
              </a:rPr>
              <a:t>-  For this it is necessary to:</a:t>
            </a:r>
          </a:p>
          <a:p>
            <a:r>
              <a:rPr lang="en-US" sz="24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	–</a:t>
            </a:r>
            <a:r>
              <a:rPr lang="en-US" sz="2400" b="1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Adapt the application </a:t>
            </a:r>
            <a:r>
              <a:rPr lang="en-US" sz="24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to be executed in parallel.</a:t>
            </a:r>
          </a:p>
          <a:p>
            <a:r>
              <a:rPr lang="en-US" sz="24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	–Have </a:t>
            </a:r>
            <a:r>
              <a:rPr lang="en-US" sz="2400" b="1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parallel platforms </a:t>
            </a:r>
            <a:r>
              <a:rPr lang="en-US" sz="24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where to run.</a:t>
            </a:r>
          </a:p>
        </p:txBody>
      </p:sp>
      <p:sp>
        <p:nvSpPr>
          <p:cNvPr id="6" name="Shape 96">
            <a:extLst>
              <a:ext uri="{FF2B5EF4-FFF2-40B4-BE49-F238E27FC236}">
                <a16:creationId xmlns:a16="http://schemas.microsoft.com/office/drawing/2014/main" id="{09B7BF22-9CEE-4379-A5DD-C73A31F1AB6F}"/>
              </a:ext>
            </a:extLst>
          </p:cNvPr>
          <p:cNvSpPr/>
          <p:nvPr/>
        </p:nvSpPr>
        <p:spPr>
          <a:xfrm>
            <a:off x="0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</p:spTree>
    <p:extLst>
      <p:ext uri="{BB962C8B-B14F-4D97-AF65-F5344CB8AC3E}">
        <p14:creationId xmlns:p14="http://schemas.microsoft.com/office/powerpoint/2010/main" val="387544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defTabSz="1015990"/>
            <a:r>
              <a:rPr lang="en-US" sz="4000" kern="0">
                <a:solidFill>
                  <a:schemeClr val="bg1"/>
                </a:solidFill>
                <a:ea typeface="Arial"/>
                <a:cs typeface="Arial"/>
                <a:sym typeface="Arial"/>
              </a:rPr>
              <a:t>Parallel computing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27034-D254-4470-A162-81E32A3C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10" y="1047329"/>
            <a:ext cx="9019090" cy="50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5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774</Words>
  <Application>Microsoft Office PowerPoint</Application>
  <PresentationFormat>Widescreen</PresentationFormat>
  <Paragraphs>173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Georgia</vt:lpstr>
      <vt:lpstr>Noto Sans Symbols</vt:lpstr>
      <vt:lpstr>Trebuchet MS</vt:lpstr>
      <vt:lpstr>Wingdings</vt:lpstr>
      <vt:lpstr>Office Theme</vt:lpstr>
      <vt:lpstr>Title &amp; Bullet</vt:lpstr>
      <vt:lpstr>HSF-India HEP Software Workshop at the University of Hyderabad Introduction to parallel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 HLT1 Downstream triggers for Radiative b-baryons</dc:title>
  <dc:creator>Brij Kishor</dc:creator>
  <cp:lastModifiedBy>Brij Kishor</cp:lastModifiedBy>
  <cp:revision>52</cp:revision>
  <dcterms:created xsi:type="dcterms:W3CDTF">2023-04-29T18:41:52Z</dcterms:created>
  <dcterms:modified xsi:type="dcterms:W3CDTF">2025-01-14T18:37:15Z</dcterms:modified>
</cp:coreProperties>
</file>